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48"/>
  </p:notesMasterIdLst>
  <p:handoutMasterIdLst>
    <p:handoutMasterId r:id="rId4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768" y="77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6C605B3D-DFF2-4A54-A41B-3FB7DA472C36}" type="datetimeFigureOut">
              <a:rPr lang="en-US" smtClean="0"/>
              <a:pPr/>
              <a:t>7/31/2012</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E5C98216-8979-4875-BC15-BB67E33F4D0D}" type="slidenum">
              <a:rPr lang="en-US" smtClean="0"/>
              <a:pPr/>
              <a:t>‹#›</a:t>
            </a:fld>
            <a:endParaRPr lang="en-US"/>
          </a:p>
        </p:txBody>
      </p:sp>
    </p:spTree>
    <p:extLst>
      <p:ext uri="{BB962C8B-B14F-4D97-AF65-F5344CB8AC3E}">
        <p14:creationId xmlns:p14="http://schemas.microsoft.com/office/powerpoint/2010/main" val="35753112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65B8BCB-3487-40A6-865D-250C3F73BC84}" type="datetimeFigureOut">
              <a:rPr lang="en-NZ" smtClean="0"/>
              <a:pPr/>
              <a:t>31/07/2012</a:t>
            </a:fld>
            <a:endParaRPr lang="en-N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07620DE6-A62D-48F3-8FDD-F603A9D45ABD}" type="slidenum">
              <a:rPr lang="en-NZ" smtClean="0"/>
              <a:pPr/>
              <a:t>‹#›</a:t>
            </a:fld>
            <a:endParaRPr lang="en-NZ"/>
          </a:p>
        </p:txBody>
      </p:sp>
    </p:spTree>
    <p:extLst>
      <p:ext uri="{BB962C8B-B14F-4D97-AF65-F5344CB8AC3E}">
        <p14:creationId xmlns:p14="http://schemas.microsoft.com/office/powerpoint/2010/main" val="3062840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07620DE6-A62D-48F3-8FDD-F603A9D45ABD}" type="slidenum">
              <a:rPr lang="en-NZ" smtClean="0"/>
              <a:pPr/>
              <a:t>4</a:t>
            </a:fld>
            <a:endParaRPr lang="en-NZ"/>
          </a:p>
        </p:txBody>
      </p:sp>
    </p:spTree>
    <p:extLst>
      <p:ext uri="{BB962C8B-B14F-4D97-AF65-F5344CB8AC3E}">
        <p14:creationId xmlns:p14="http://schemas.microsoft.com/office/powerpoint/2010/main" val="1525826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07620DE6-A62D-48F3-8FDD-F603A9D45ABD}" type="slidenum">
              <a:rPr lang="en-NZ" smtClean="0"/>
              <a:pPr/>
              <a:t>16</a:t>
            </a:fld>
            <a:endParaRPr lang="en-NZ"/>
          </a:p>
        </p:txBody>
      </p:sp>
    </p:spTree>
    <p:extLst>
      <p:ext uri="{BB962C8B-B14F-4D97-AF65-F5344CB8AC3E}">
        <p14:creationId xmlns:p14="http://schemas.microsoft.com/office/powerpoint/2010/main" val="32402672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07620DE6-A62D-48F3-8FDD-F603A9D45ABD}" type="slidenum">
              <a:rPr lang="en-NZ" smtClean="0"/>
              <a:pPr/>
              <a:t>17</a:t>
            </a:fld>
            <a:endParaRPr lang="en-NZ"/>
          </a:p>
        </p:txBody>
      </p:sp>
    </p:spTree>
    <p:extLst>
      <p:ext uri="{BB962C8B-B14F-4D97-AF65-F5344CB8AC3E}">
        <p14:creationId xmlns:p14="http://schemas.microsoft.com/office/powerpoint/2010/main" val="2301729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smtClean="0"/>
              <a:t>I would qualify</a:t>
            </a:r>
            <a:r>
              <a:rPr lang="en-NZ" baseline="0" dirty="0" smtClean="0"/>
              <a:t> the third point – say that solicitors can operate a now-win, no-fee basis.  </a:t>
            </a:r>
          </a:p>
          <a:p>
            <a:endParaRPr lang="en-NZ" baseline="0" dirty="0" smtClean="0"/>
          </a:p>
          <a:p>
            <a:r>
              <a:rPr lang="en-NZ" baseline="0" dirty="0" smtClean="0"/>
              <a:t>Also, re point 4 - if the insurance company is advised by the solicitor that the chance of success is less than 50%, they may decline to fund the litigation, pursuant to the terms of the insurance policy.  </a:t>
            </a:r>
            <a:endParaRPr lang="en-NZ" dirty="0"/>
          </a:p>
        </p:txBody>
      </p:sp>
      <p:sp>
        <p:nvSpPr>
          <p:cNvPr id="4" name="Slide Number Placeholder 3"/>
          <p:cNvSpPr>
            <a:spLocks noGrp="1"/>
          </p:cNvSpPr>
          <p:nvPr>
            <p:ph type="sldNum" sz="quarter" idx="10"/>
          </p:nvPr>
        </p:nvSpPr>
        <p:spPr/>
        <p:txBody>
          <a:bodyPr/>
          <a:lstStyle/>
          <a:p>
            <a:fld id="{07620DE6-A62D-48F3-8FDD-F603A9D45ABD}" type="slidenum">
              <a:rPr lang="en-NZ" smtClean="0"/>
              <a:pPr/>
              <a:t>18</a:t>
            </a:fld>
            <a:endParaRPr lang="en-NZ"/>
          </a:p>
        </p:txBody>
      </p:sp>
    </p:spTree>
    <p:extLst>
      <p:ext uri="{BB962C8B-B14F-4D97-AF65-F5344CB8AC3E}">
        <p14:creationId xmlns:p14="http://schemas.microsoft.com/office/powerpoint/2010/main" val="324588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07620DE6-A62D-48F3-8FDD-F603A9D45ABD}" type="slidenum">
              <a:rPr lang="en-NZ" smtClean="0"/>
              <a:pPr/>
              <a:t>28</a:t>
            </a:fld>
            <a:endParaRPr lang="en-NZ"/>
          </a:p>
        </p:txBody>
      </p:sp>
    </p:spTree>
    <p:extLst>
      <p:ext uri="{BB962C8B-B14F-4D97-AF65-F5344CB8AC3E}">
        <p14:creationId xmlns:p14="http://schemas.microsoft.com/office/powerpoint/2010/main" val="37570735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10"/>
          </p:nvPr>
        </p:nvSpPr>
        <p:spPr/>
        <p:txBody>
          <a:bodyPr/>
          <a:lstStyle/>
          <a:p>
            <a:fld id="{07620DE6-A62D-48F3-8FDD-F603A9D45ABD}" type="slidenum">
              <a:rPr lang="en-NZ" smtClean="0"/>
              <a:pPr/>
              <a:t>39</a:t>
            </a:fld>
            <a:endParaRPr lang="en-NZ"/>
          </a:p>
        </p:txBody>
      </p:sp>
    </p:spTree>
    <p:extLst>
      <p:ext uri="{BB962C8B-B14F-4D97-AF65-F5344CB8AC3E}">
        <p14:creationId xmlns:p14="http://schemas.microsoft.com/office/powerpoint/2010/main" val="41790087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F27CC85-94C6-42EC-B110-A73E37223055}" type="datetimeFigureOut">
              <a:rPr lang="en-US" smtClean="0"/>
              <a:pPr/>
              <a:t>7/31/2012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A6B30D1-40A1-401C-B7E1-F8B2044B266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27CC85-94C6-42EC-B110-A73E37223055}" type="datetimeFigureOut">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6B30D1-40A1-401C-B7E1-F8B2044B26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F27CC85-94C6-42EC-B110-A73E37223055}" type="datetimeFigureOut">
              <a:rPr lang="en-US" smtClean="0"/>
              <a:pPr/>
              <a:t>7/31/2012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A6B30D1-40A1-401C-B7E1-F8B2044B2665}"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F27CC85-94C6-42EC-B110-A73E37223055}" type="datetimeFigureOut">
              <a:rPr lang="en-US" smtClean="0"/>
              <a:pPr/>
              <a:t>7/31/2012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A6B30D1-40A1-401C-B7E1-F8B2044B2665}"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F27CC85-94C6-42EC-B110-A73E37223055}" type="datetimeFigureOut">
              <a:rPr lang="en-US" smtClean="0"/>
              <a:pPr/>
              <a:t>7/31/2012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A6B30D1-40A1-401C-B7E1-F8B2044B2665}"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F27CC85-94C6-42EC-B110-A73E37223055}" type="datetimeFigureOut">
              <a:rPr lang="en-US" smtClean="0"/>
              <a:pPr/>
              <a:t>7/31/2012</a:t>
            </a:fld>
            <a:endParaRPr lang="en-US"/>
          </a:p>
        </p:txBody>
      </p:sp>
      <p:sp>
        <p:nvSpPr>
          <p:cNvPr id="10" name="Slide Number Placeholder 9"/>
          <p:cNvSpPr>
            <a:spLocks noGrp="1"/>
          </p:cNvSpPr>
          <p:nvPr>
            <p:ph type="sldNum" sz="quarter" idx="16"/>
          </p:nvPr>
        </p:nvSpPr>
        <p:spPr/>
        <p:txBody>
          <a:bodyPr rtlCol="0"/>
          <a:lstStyle/>
          <a:p>
            <a:fld id="{5A6B30D1-40A1-401C-B7E1-F8B2044B2665}"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F27CC85-94C6-42EC-B110-A73E37223055}" type="datetimeFigureOut">
              <a:rPr lang="en-US" smtClean="0"/>
              <a:pPr/>
              <a:t>7/31/2012</a:t>
            </a:fld>
            <a:endParaRPr lang="en-US"/>
          </a:p>
        </p:txBody>
      </p:sp>
      <p:sp>
        <p:nvSpPr>
          <p:cNvPr id="12" name="Slide Number Placeholder 11"/>
          <p:cNvSpPr>
            <a:spLocks noGrp="1"/>
          </p:cNvSpPr>
          <p:nvPr>
            <p:ph type="sldNum" sz="quarter" idx="16"/>
          </p:nvPr>
        </p:nvSpPr>
        <p:spPr/>
        <p:txBody>
          <a:bodyPr rtlCol="0"/>
          <a:lstStyle/>
          <a:p>
            <a:fld id="{5A6B30D1-40A1-401C-B7E1-F8B2044B2665}"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27CC85-94C6-42EC-B110-A73E37223055}" type="datetimeFigureOut">
              <a:rPr lang="en-US" smtClean="0"/>
              <a:pPr/>
              <a:t>7/31/2012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A6B30D1-40A1-401C-B7E1-F8B2044B26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27CC85-94C6-42EC-B110-A73E37223055}" type="datetimeFigureOut">
              <a:rPr lang="en-US" smtClean="0"/>
              <a:pPr/>
              <a:t>7/31/2012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A6B30D1-40A1-401C-B7E1-F8B2044B26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F27CC85-94C6-42EC-B110-A73E37223055}" type="datetimeFigureOut">
              <a:rPr lang="en-US" smtClean="0"/>
              <a:pPr/>
              <a:t>7/31/2012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A6B30D1-40A1-401C-B7E1-F8B2044B2665}"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F27CC85-94C6-42EC-B110-A73E37223055}" type="datetimeFigureOut">
              <a:rPr lang="en-US" smtClean="0"/>
              <a:pPr/>
              <a:t>7/31/2012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A6B30D1-40A1-401C-B7E1-F8B2044B266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47000" t="86000" r="4000" b="3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F27CC85-94C6-42EC-B110-A73E37223055}" type="datetimeFigureOut">
              <a:rPr lang="en-US" smtClean="0"/>
              <a:pPr/>
              <a:t>7/31/2012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A6B30D1-40A1-401C-B7E1-F8B2044B26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0"/>
            <a:lum/>
          </a:blip>
          <a:srcRect/>
          <a:stretch>
            <a:fillRect l="47000" t="86000" r="4000" b="3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33500" y="1772816"/>
            <a:ext cx="6477000" cy="3312368"/>
          </a:xfrm>
        </p:spPr>
        <p:style>
          <a:lnRef idx="0">
            <a:scrgbClr r="0" g="0" b="0"/>
          </a:lnRef>
          <a:fillRef idx="1001">
            <a:schemeClr val="lt1"/>
          </a:fillRef>
          <a:effectRef idx="0">
            <a:scrgbClr r="0" g="0" b="0"/>
          </a:effectRef>
          <a:fontRef idx="major"/>
        </p:style>
        <p:txBody>
          <a:bodyPr>
            <a:noAutofit/>
          </a:bodyPr>
          <a:lstStyle/>
          <a:p>
            <a:pPr algn="ctr"/>
            <a:r>
              <a:rPr lang="en-NZ" sz="3600" dirty="0" smtClean="0">
                <a:solidFill>
                  <a:schemeClr val="accent1">
                    <a:lumMod val="75000"/>
                  </a:schemeClr>
                </a:solidFill>
              </a:rPr>
              <a:t>New Zealand’s no-fault compensation system – are we better off than the Brits?</a:t>
            </a:r>
            <a:br>
              <a:rPr lang="en-NZ" sz="3600" dirty="0" smtClean="0">
                <a:solidFill>
                  <a:schemeClr val="accent1">
                    <a:lumMod val="75000"/>
                  </a:schemeClr>
                </a:solidFill>
              </a:rPr>
            </a:br>
            <a:r>
              <a:rPr lang="en-NZ" sz="3600" dirty="0" smtClean="0">
                <a:solidFill>
                  <a:schemeClr val="accent1">
                    <a:lumMod val="75000"/>
                  </a:schemeClr>
                </a:solidFill>
              </a:rPr>
              <a:t/>
            </a:r>
            <a:br>
              <a:rPr lang="en-NZ" sz="3600" dirty="0" smtClean="0">
                <a:solidFill>
                  <a:schemeClr val="accent1">
                    <a:lumMod val="75000"/>
                  </a:schemeClr>
                </a:solidFill>
              </a:rPr>
            </a:br>
            <a:r>
              <a:rPr lang="en-NZ" sz="3600" dirty="0" smtClean="0">
                <a:solidFill>
                  <a:schemeClr val="accent1">
                    <a:lumMod val="75000"/>
                  </a:schemeClr>
                </a:solidFill>
              </a:rPr>
              <a:t>  </a:t>
            </a:r>
            <a:r>
              <a:rPr lang="en-NZ" sz="3400" i="1" dirty="0" smtClean="0">
                <a:solidFill>
                  <a:schemeClr val="accent1">
                    <a:lumMod val="75000"/>
                  </a:schemeClr>
                </a:solidFill>
              </a:rPr>
              <a:t>Rich and risky V simple and safe</a:t>
            </a:r>
            <a:endParaRPr lang="en-US" sz="3400" i="1" dirty="0">
              <a:solidFill>
                <a:schemeClr val="accent1">
                  <a:lumMod val="75000"/>
                </a:schemeClr>
              </a:solidFill>
            </a:endParaRPr>
          </a:p>
        </p:txBody>
      </p:sp>
      <p:sp>
        <p:nvSpPr>
          <p:cNvPr id="3" name="Subtitle 2"/>
          <p:cNvSpPr>
            <a:spLocks noGrp="1"/>
          </p:cNvSpPr>
          <p:nvPr>
            <p:ph type="subTitle" idx="1"/>
          </p:nvPr>
        </p:nvSpPr>
        <p:spPr/>
        <p:txBody>
          <a:bodyPr>
            <a:normAutofit fontScale="92500" lnSpcReduction="20000"/>
          </a:bodyPr>
          <a:lstStyle/>
          <a:p>
            <a:r>
              <a:rPr lang="en-NZ" i="1" dirty="0" smtClean="0"/>
              <a:t>A comparative analysis of New Zealand personal injury law</a:t>
            </a:r>
            <a:endParaRPr lang="en-US"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t>Principles of Negligence: Damage</a:t>
            </a:r>
            <a:endParaRPr lang="en-US" dirty="0"/>
          </a:p>
        </p:txBody>
      </p:sp>
      <p:sp>
        <p:nvSpPr>
          <p:cNvPr id="3" name="Content Placeholder 2"/>
          <p:cNvSpPr>
            <a:spLocks noGrp="1"/>
          </p:cNvSpPr>
          <p:nvPr>
            <p:ph sz="quarter" idx="1"/>
          </p:nvPr>
        </p:nvSpPr>
        <p:spPr/>
        <p:txBody>
          <a:bodyPr/>
          <a:lstStyle/>
          <a:p>
            <a:r>
              <a:rPr lang="en-NZ" dirty="0" smtClean="0"/>
              <a:t>A broad concept.</a:t>
            </a:r>
          </a:p>
          <a:p>
            <a:r>
              <a:rPr lang="en-NZ" dirty="0" smtClean="0"/>
              <a:t>Will include any type of damage or loss which can be linked back to the accident, e.g. physical, mental, emotional and fiscal.</a:t>
            </a:r>
          </a:p>
          <a:p>
            <a:r>
              <a:rPr lang="en-NZ" dirty="0" smtClean="0"/>
              <a:t>Will include past, present and future loss.</a:t>
            </a:r>
          </a:p>
          <a:p>
            <a:r>
              <a:rPr lang="en-NZ" dirty="0" smtClean="0"/>
              <a:t>Every head of loss claimed will need to be supported by evidence.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‘Special’ and ‘General’ Damages</a:t>
            </a:r>
            <a:endParaRPr lang="en-US" dirty="0"/>
          </a:p>
        </p:txBody>
      </p:sp>
      <p:sp>
        <p:nvSpPr>
          <p:cNvPr id="3" name="Content Placeholder 2"/>
          <p:cNvSpPr>
            <a:spLocks noGrp="1"/>
          </p:cNvSpPr>
          <p:nvPr>
            <p:ph sz="quarter" idx="1"/>
          </p:nvPr>
        </p:nvSpPr>
        <p:spPr/>
        <p:txBody>
          <a:bodyPr>
            <a:normAutofit/>
          </a:bodyPr>
          <a:lstStyle/>
          <a:p>
            <a:r>
              <a:rPr lang="en-NZ" dirty="0" smtClean="0"/>
              <a:t>The myriad of damages available under the English system are divided by lawyers and the Courts into these 2 broad categories.</a:t>
            </a:r>
          </a:p>
          <a:p>
            <a:r>
              <a:rPr lang="en-NZ" dirty="0" smtClean="0"/>
              <a:t>‘Special damages’ compensate the injured person for all the quantifiable monetary losses suffered.</a:t>
            </a:r>
          </a:p>
          <a:p>
            <a:r>
              <a:rPr lang="en-NZ" dirty="0" smtClean="0"/>
              <a:t>‘General damages’ compensate the injured person for the pain, suffering and loss of amenity occasioned by the accident.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Special Damages</a:t>
            </a:r>
            <a:endParaRPr lang="en-US" dirty="0"/>
          </a:p>
        </p:txBody>
      </p:sp>
      <p:sp>
        <p:nvSpPr>
          <p:cNvPr id="3" name="Content Placeholder 2"/>
          <p:cNvSpPr>
            <a:spLocks noGrp="1"/>
          </p:cNvSpPr>
          <p:nvPr>
            <p:ph sz="quarter" idx="1"/>
          </p:nvPr>
        </p:nvSpPr>
        <p:spPr/>
        <p:txBody>
          <a:bodyPr>
            <a:normAutofit/>
          </a:bodyPr>
          <a:lstStyle/>
          <a:p>
            <a:r>
              <a:rPr lang="en-NZ" dirty="0" smtClean="0"/>
              <a:t>Very broad – can cover anything from broken spectacles, to a forgone holiday, to a lifetime of professional care.</a:t>
            </a:r>
          </a:p>
          <a:p>
            <a:r>
              <a:rPr lang="en-NZ" dirty="0" smtClean="0"/>
              <a:t>The likelihood of future monetary costs arising as a result of the accident will be have to be proven by evidence – e.g. specialist opinion.</a:t>
            </a:r>
          </a:p>
          <a:p>
            <a:r>
              <a:rPr lang="en-NZ" dirty="0" smtClean="0"/>
              <a:t>Lump sums for future expenses are calculated with reference to complicated actuarial tables – the Ogden Tables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Special Damages: loss of future earnings</a:t>
            </a:r>
            <a:endParaRPr lang="en-US" dirty="0"/>
          </a:p>
        </p:txBody>
      </p:sp>
      <p:sp>
        <p:nvSpPr>
          <p:cNvPr id="3" name="Content Placeholder 2"/>
          <p:cNvSpPr>
            <a:spLocks noGrp="1"/>
          </p:cNvSpPr>
          <p:nvPr>
            <p:ph sz="quarter" idx="1"/>
          </p:nvPr>
        </p:nvSpPr>
        <p:spPr/>
        <p:txBody>
          <a:bodyPr>
            <a:normAutofit fontScale="92500" lnSpcReduction="20000"/>
          </a:bodyPr>
          <a:lstStyle/>
          <a:p>
            <a:r>
              <a:rPr lang="en-NZ" dirty="0" smtClean="0"/>
              <a:t>The Ogden Tables are also used to calculate loss of future earnings.</a:t>
            </a:r>
          </a:p>
          <a:p>
            <a:r>
              <a:rPr lang="en-NZ" dirty="0" smtClean="0"/>
              <a:t>The Ogden Tables take into account such factors as:</a:t>
            </a:r>
          </a:p>
          <a:p>
            <a:pPr lvl="1"/>
            <a:r>
              <a:rPr lang="en-US" dirty="0" smtClean="0"/>
              <a:t>Gender</a:t>
            </a:r>
            <a:endParaRPr lang="en-US" dirty="0"/>
          </a:p>
          <a:p>
            <a:pPr lvl="1"/>
            <a:r>
              <a:rPr lang="en-US" dirty="0" smtClean="0"/>
              <a:t>Age </a:t>
            </a:r>
            <a:endParaRPr lang="en-US" dirty="0"/>
          </a:p>
          <a:p>
            <a:pPr lvl="1"/>
            <a:r>
              <a:rPr lang="en-NZ" dirty="0" smtClean="0"/>
              <a:t>Employment status</a:t>
            </a:r>
            <a:endParaRPr lang="en-US" dirty="0"/>
          </a:p>
          <a:p>
            <a:pPr lvl="1"/>
            <a:r>
              <a:rPr lang="en-NZ" dirty="0" smtClean="0"/>
              <a:t>Disability status</a:t>
            </a:r>
          </a:p>
          <a:p>
            <a:pPr lvl="1"/>
            <a:r>
              <a:rPr lang="en-NZ" dirty="0" smtClean="0"/>
              <a:t>Educational attainment</a:t>
            </a:r>
          </a:p>
          <a:p>
            <a:r>
              <a:rPr lang="en-NZ" dirty="0" smtClean="0"/>
              <a:t>Payments also made for such things as loss of congenial employment and disadvantage on the open labour market.</a:t>
            </a:r>
            <a:endParaRPr lang="en-NZ"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General Damages</a:t>
            </a:r>
            <a:endParaRPr lang="en-US" dirty="0"/>
          </a:p>
        </p:txBody>
      </p:sp>
      <p:sp>
        <p:nvSpPr>
          <p:cNvPr id="3" name="Content Placeholder 2"/>
          <p:cNvSpPr>
            <a:spLocks noGrp="1"/>
          </p:cNvSpPr>
          <p:nvPr>
            <p:ph sz="quarter" idx="1"/>
          </p:nvPr>
        </p:nvSpPr>
        <p:spPr/>
        <p:txBody>
          <a:bodyPr>
            <a:normAutofit fontScale="92500"/>
          </a:bodyPr>
          <a:lstStyle/>
          <a:p>
            <a:r>
              <a:rPr lang="en-NZ" dirty="0" smtClean="0"/>
              <a:t>In placing a monetary value on a person’s pain, suffering and loss of amenity, lawyers/Judges will start by referring to the ‘Judicial Studies Board Guidelines’ (JSBs). </a:t>
            </a:r>
          </a:p>
          <a:p>
            <a:r>
              <a:rPr lang="en-NZ" dirty="0" smtClean="0"/>
              <a:t>Each chapter in the JSBs is dedicated to a broad category of injury (e.g. head injury, orthopaedic injury).</a:t>
            </a:r>
          </a:p>
          <a:p>
            <a:r>
              <a:rPr lang="en-NZ" dirty="0" smtClean="0"/>
              <a:t>Each chapter then contains a list of more specific injuries (within the broader category) which run from the most severe to the least severe, and a which are accompanied by a suggested compensation range.</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General Damages</a:t>
            </a:r>
            <a:endParaRPr lang="en-US" dirty="0"/>
          </a:p>
        </p:txBody>
      </p:sp>
      <p:sp>
        <p:nvSpPr>
          <p:cNvPr id="3" name="Content Placeholder 2"/>
          <p:cNvSpPr>
            <a:spLocks noGrp="1"/>
          </p:cNvSpPr>
          <p:nvPr>
            <p:ph sz="quarter" idx="1"/>
          </p:nvPr>
        </p:nvSpPr>
        <p:spPr/>
        <p:txBody>
          <a:bodyPr/>
          <a:lstStyle/>
          <a:p>
            <a:r>
              <a:rPr lang="en-NZ" dirty="0" smtClean="0"/>
              <a:t>For example, under the JSBs:</a:t>
            </a:r>
          </a:p>
          <a:p>
            <a:pPr lvl="1"/>
            <a:r>
              <a:rPr lang="en-NZ" dirty="0" smtClean="0"/>
              <a:t>A minor neck injury with full recovery between a few weeks and a year: </a:t>
            </a:r>
            <a:r>
              <a:rPr lang="en-US" dirty="0" smtClean="0"/>
              <a:t>£875 - £2,750.</a:t>
            </a:r>
          </a:p>
          <a:p>
            <a:pPr lvl="1"/>
            <a:r>
              <a:rPr lang="en-NZ" dirty="0" smtClean="0"/>
              <a:t>A severe neck injury with incomplete paraplegia or resulting in spastic </a:t>
            </a:r>
            <a:r>
              <a:rPr lang="en-NZ" dirty="0" err="1" smtClean="0"/>
              <a:t>quadriparesis</a:t>
            </a:r>
            <a:r>
              <a:rPr lang="en-NZ" dirty="0" smtClean="0"/>
              <a:t>: in the region of </a:t>
            </a:r>
            <a:r>
              <a:rPr lang="en-US" dirty="0" smtClean="0"/>
              <a:t>£97,500.</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General Damages</a:t>
            </a:r>
            <a:endParaRPr lang="en-US" dirty="0"/>
          </a:p>
        </p:txBody>
      </p:sp>
      <p:sp>
        <p:nvSpPr>
          <p:cNvPr id="3" name="Content Placeholder 2"/>
          <p:cNvSpPr>
            <a:spLocks noGrp="1"/>
          </p:cNvSpPr>
          <p:nvPr>
            <p:ph sz="quarter" idx="1"/>
          </p:nvPr>
        </p:nvSpPr>
        <p:spPr/>
        <p:txBody>
          <a:bodyPr>
            <a:normAutofit lnSpcReduction="10000"/>
          </a:bodyPr>
          <a:lstStyle/>
          <a:p>
            <a:r>
              <a:rPr lang="en-NZ" dirty="0" smtClean="0"/>
              <a:t>JSBs are only a starting point.  The injured person’s unique circumstances will be taken into account, and previous cases will assist.</a:t>
            </a:r>
          </a:p>
          <a:p>
            <a:r>
              <a:rPr lang="en-NZ" dirty="0" smtClean="0"/>
              <a:t>For example, any of the following would increase an award of General Damages:</a:t>
            </a:r>
          </a:p>
          <a:p>
            <a:pPr lvl="1"/>
            <a:r>
              <a:rPr lang="en-NZ" dirty="0" smtClean="0"/>
              <a:t>The injury renders the claimant unable to play soccer for 6 weeks.</a:t>
            </a:r>
          </a:p>
          <a:p>
            <a:pPr lvl="1"/>
            <a:r>
              <a:rPr lang="en-NZ" dirty="0" smtClean="0"/>
              <a:t>The injury prevents a grandmother from being able to play with her grandchildren.</a:t>
            </a:r>
          </a:p>
          <a:p>
            <a:pPr lvl="1"/>
            <a:r>
              <a:rPr lang="en-NZ" dirty="0" smtClean="0"/>
              <a:t>The injury leaves an unsightly scar.</a:t>
            </a:r>
          </a:p>
          <a:p>
            <a:pPr lvl="1"/>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Cost of litigation</a:t>
            </a:r>
            <a:endParaRPr lang="en-US" dirty="0"/>
          </a:p>
        </p:txBody>
      </p:sp>
      <p:sp>
        <p:nvSpPr>
          <p:cNvPr id="3" name="Content Placeholder 2"/>
          <p:cNvSpPr>
            <a:spLocks noGrp="1"/>
          </p:cNvSpPr>
          <p:nvPr>
            <p:ph sz="quarter" idx="1"/>
          </p:nvPr>
        </p:nvSpPr>
        <p:spPr/>
        <p:txBody>
          <a:bodyPr>
            <a:normAutofit/>
          </a:bodyPr>
          <a:lstStyle/>
          <a:p>
            <a:r>
              <a:rPr lang="en-NZ" dirty="0" smtClean="0"/>
              <a:t>Legal fees will regularly run into the tens of thousands of pounds.  More serious cases will often incur fees well into six figures.</a:t>
            </a:r>
          </a:p>
          <a:p>
            <a:r>
              <a:rPr lang="en-NZ" dirty="0" smtClean="0"/>
              <a:t>Depending on how vigorously a claim is defended, the costs incurred will quite often outstrip the value of the claim itself.</a:t>
            </a:r>
            <a:endParaRPr lang="en-US" dirty="0" smtClean="0"/>
          </a:p>
        </p:txBody>
      </p:sp>
      <p:pic>
        <p:nvPicPr>
          <p:cNvPr id="1026" name="Picture 2"/>
          <p:cNvPicPr>
            <a:picLocks noChangeAspect="1" noChangeArrowheads="1"/>
          </p:cNvPicPr>
          <p:nvPr/>
        </p:nvPicPr>
        <p:blipFill>
          <a:blip r:embed="rId3" cstate="print"/>
          <a:srcRect/>
          <a:stretch>
            <a:fillRect/>
          </a:stretch>
        </p:blipFill>
        <p:spPr bwMode="auto">
          <a:xfrm>
            <a:off x="3779912" y="5805264"/>
            <a:ext cx="5145885" cy="864096"/>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Cost of litigation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NZ" dirty="0" smtClean="0"/>
              <a:t>The costs of litigation are, generally speaking, borne by the losing party.</a:t>
            </a:r>
          </a:p>
          <a:p>
            <a:r>
              <a:rPr lang="en-NZ" dirty="0" smtClean="0"/>
              <a:t>If an injured person wins their claim, they will have their legal costs paid by the defendant: the claimant keeps 100% of their damages.</a:t>
            </a:r>
          </a:p>
          <a:p>
            <a:r>
              <a:rPr lang="en-NZ" dirty="0" smtClean="0"/>
              <a:t>If the injured person loses, they become liable for the costs of the other side, but not their own: solicitors operate on a ‘no-win, no-fee’ basis.</a:t>
            </a:r>
          </a:p>
          <a:p>
            <a:r>
              <a:rPr lang="en-NZ" dirty="0" smtClean="0"/>
              <a:t>In practice, claimants will often have taken out insurance policies to protect against the risk of becoming liable for the other side’s costs.</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Duration of litigation</a:t>
            </a:r>
            <a:endParaRPr lang="en-US" dirty="0"/>
          </a:p>
        </p:txBody>
      </p:sp>
      <p:sp>
        <p:nvSpPr>
          <p:cNvPr id="3" name="Content Placeholder 2"/>
          <p:cNvSpPr>
            <a:spLocks noGrp="1"/>
          </p:cNvSpPr>
          <p:nvPr>
            <p:ph sz="quarter" idx="1"/>
          </p:nvPr>
        </p:nvSpPr>
        <p:spPr/>
        <p:txBody>
          <a:bodyPr>
            <a:normAutofit/>
          </a:bodyPr>
          <a:lstStyle/>
          <a:p>
            <a:r>
              <a:rPr lang="en-NZ" dirty="0" smtClean="0"/>
              <a:t>The duration of litigation depends very much upon how vigorously the claim is contested.</a:t>
            </a:r>
          </a:p>
          <a:p>
            <a:r>
              <a:rPr lang="en-NZ" dirty="0" smtClean="0"/>
              <a:t>Any aspect of the claim (e.g. fault, quantum of damages) which is not agreed between the parties will have to be decided by the Courts.</a:t>
            </a:r>
          </a:p>
          <a:p>
            <a:r>
              <a:rPr lang="en-NZ" dirty="0" smtClean="0"/>
              <a:t>If a defendant denies liability and challenges quantum, it will likely be several years before the injured person receives any compensation.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0"/>
            <a:ext cx="8153400" cy="1219200"/>
          </a:xfrm>
        </p:spPr>
        <p:txBody>
          <a:bodyPr>
            <a:noAutofit/>
          </a:bodyPr>
          <a:lstStyle/>
          <a:p>
            <a:r>
              <a:rPr lang="en-NZ" sz="3000" dirty="0" smtClean="0"/>
              <a:t>How do injured people fare under the vastly different personal injury laws of New Zealand and England? </a:t>
            </a:r>
            <a:endParaRPr lang="en-US" sz="3000" dirty="0"/>
          </a:p>
        </p:txBody>
      </p:sp>
      <p:sp>
        <p:nvSpPr>
          <p:cNvPr id="3" name="Content Placeholder 2"/>
          <p:cNvSpPr>
            <a:spLocks noGrp="1"/>
          </p:cNvSpPr>
          <p:nvPr>
            <p:ph sz="quarter" idx="1"/>
          </p:nvPr>
        </p:nvSpPr>
        <p:spPr>
          <a:xfrm>
            <a:off x="457200" y="1700808"/>
            <a:ext cx="8229600" cy="4425355"/>
          </a:xfrm>
        </p:spPr>
        <p:txBody>
          <a:bodyPr>
            <a:normAutofit/>
          </a:bodyPr>
          <a:lstStyle/>
          <a:p>
            <a:pPr>
              <a:buNone/>
            </a:pPr>
            <a:endParaRPr lang="en-NZ" dirty="0" smtClean="0"/>
          </a:p>
          <a:p>
            <a:r>
              <a:rPr lang="en-NZ" dirty="0" smtClean="0"/>
              <a:t>There is a raft of high-level, academic studies comparing common law and no-fault regimes.</a:t>
            </a:r>
          </a:p>
          <a:p>
            <a:r>
              <a:rPr lang="en-NZ" dirty="0" smtClean="0"/>
              <a:t>Our comparisons are made from a lawyer’s perspective.</a:t>
            </a:r>
          </a:p>
          <a:p>
            <a:r>
              <a:rPr lang="en-NZ" dirty="0" smtClean="0"/>
              <a:t>Close involvement with injured people enables practitioners to describe the experience of the individual.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Duration of litigation</a:t>
            </a:r>
            <a:endParaRPr lang="en-US" dirty="0"/>
          </a:p>
        </p:txBody>
      </p:sp>
      <p:sp>
        <p:nvSpPr>
          <p:cNvPr id="3" name="Content Placeholder 2"/>
          <p:cNvSpPr>
            <a:spLocks noGrp="1"/>
          </p:cNvSpPr>
          <p:nvPr>
            <p:ph sz="quarter" idx="1"/>
          </p:nvPr>
        </p:nvSpPr>
        <p:spPr/>
        <p:txBody>
          <a:bodyPr>
            <a:normAutofit lnSpcReduction="10000"/>
          </a:bodyPr>
          <a:lstStyle/>
          <a:p>
            <a:r>
              <a:rPr lang="en-NZ" dirty="0" smtClean="0"/>
              <a:t>The reality is that the more ‘valuable’ a claim, the more likely it is to be staunchly defended – which results in the most severely injured claimants waiting the longest for compensation.</a:t>
            </a:r>
          </a:p>
          <a:p>
            <a:r>
              <a:rPr lang="en-NZ" dirty="0" smtClean="0"/>
              <a:t>Even where defendants admit fault early, it can still take an injured person 12 months to obtain all the evidence needed to accurately value the claim.</a:t>
            </a:r>
          </a:p>
          <a:p>
            <a:r>
              <a:rPr lang="en-NZ" dirty="0" smtClean="0"/>
              <a:t>In some circumstances interim payments may be  ordered, but mostly the injured person simply has to wait.</a:t>
            </a:r>
          </a:p>
          <a:p>
            <a:pPr>
              <a:buNone/>
            </a:pPr>
            <a:endParaRPr lang="en-NZ"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English system - summary</a:t>
            </a:r>
            <a:endParaRPr lang="en-US" dirty="0"/>
          </a:p>
        </p:txBody>
      </p:sp>
      <p:sp>
        <p:nvSpPr>
          <p:cNvPr id="3" name="Content Placeholder 2"/>
          <p:cNvSpPr>
            <a:spLocks noGrp="1"/>
          </p:cNvSpPr>
          <p:nvPr>
            <p:ph sz="quarter" idx="1"/>
          </p:nvPr>
        </p:nvSpPr>
        <p:spPr/>
        <p:txBody>
          <a:bodyPr>
            <a:normAutofit fontScale="92500" lnSpcReduction="20000"/>
          </a:bodyPr>
          <a:lstStyle/>
          <a:p>
            <a:r>
              <a:rPr lang="en-NZ" dirty="0" smtClean="0"/>
              <a:t>The English personal injury scheme is based on the principle that – through monetary compensation – claimants should be put in the position they would been in, had the accident not occurred.</a:t>
            </a:r>
          </a:p>
          <a:p>
            <a:r>
              <a:rPr lang="en-NZ" dirty="0" smtClean="0"/>
              <a:t>As such, this system is rich with compensatory benefits for those that can prove fault.</a:t>
            </a:r>
          </a:p>
          <a:p>
            <a:r>
              <a:rPr lang="en-NZ" dirty="0" smtClean="0"/>
              <a:t>However, for the individual concerned, the litigation process is arduous, combative, lengthy, often personally invasive and inherently uncertain.</a:t>
            </a:r>
          </a:p>
          <a:p>
            <a:r>
              <a:rPr lang="en-NZ" dirty="0" smtClean="0"/>
              <a:t>If fault cannot be established, the claimant may be left with nothing more than the public health system and/or a benefit – even after a legal fight lasting years.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New Zealand’s no-fault system</a:t>
            </a:r>
            <a:endParaRPr lang="en-US" dirty="0"/>
          </a:p>
        </p:txBody>
      </p:sp>
      <p:sp>
        <p:nvSpPr>
          <p:cNvPr id="3" name="Content Placeholder 2"/>
          <p:cNvSpPr>
            <a:spLocks noGrp="1"/>
          </p:cNvSpPr>
          <p:nvPr>
            <p:ph sz="quarter" idx="1"/>
          </p:nvPr>
        </p:nvSpPr>
        <p:spPr/>
        <p:txBody>
          <a:bodyPr>
            <a:normAutofit/>
          </a:bodyPr>
          <a:lstStyle/>
          <a:p>
            <a:r>
              <a:rPr lang="en-NZ" dirty="0" smtClean="0"/>
              <a:t>With the coming into force of the Accident Compensation Act 1972, the NZ public surrendered their right to sue in exchange for a 24-hour, 365 day per year no-fault cover scheme.</a:t>
            </a:r>
          </a:p>
          <a:p>
            <a:r>
              <a:rPr lang="en-NZ" dirty="0" smtClean="0"/>
              <a:t>The exchange was dubbed a ‘social contract’, and recognised that whilst tort schemes can be rich in benefits they are also rife with uncertainty, delay and cost.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Cover - no need to prove fault</a:t>
            </a:r>
            <a:endParaRPr lang="en-US" dirty="0"/>
          </a:p>
        </p:txBody>
      </p:sp>
      <p:sp>
        <p:nvSpPr>
          <p:cNvPr id="3" name="Content Placeholder 2"/>
          <p:cNvSpPr>
            <a:spLocks noGrp="1"/>
          </p:cNvSpPr>
          <p:nvPr>
            <p:ph sz="quarter" idx="1"/>
          </p:nvPr>
        </p:nvSpPr>
        <p:spPr/>
        <p:txBody>
          <a:bodyPr>
            <a:normAutofit fontScale="92500" lnSpcReduction="20000"/>
          </a:bodyPr>
          <a:lstStyle/>
          <a:p>
            <a:r>
              <a:rPr lang="en-NZ" dirty="0" smtClean="0"/>
              <a:t>The defining feature of the scheme is the lack of any requirement to prove fault.</a:t>
            </a:r>
          </a:p>
          <a:p>
            <a:r>
              <a:rPr lang="en-NZ" dirty="0" smtClean="0"/>
              <a:t>To be covered, it is enough to show that the claimant suffered a physical injury caused by:</a:t>
            </a:r>
          </a:p>
          <a:p>
            <a:pPr lvl="1"/>
            <a:r>
              <a:rPr lang="en-NZ" dirty="0" smtClean="0"/>
              <a:t>An accident;</a:t>
            </a:r>
          </a:p>
          <a:p>
            <a:pPr lvl="1"/>
            <a:r>
              <a:rPr lang="en-NZ" dirty="0" smtClean="0"/>
              <a:t>A work-related gradual process; or</a:t>
            </a:r>
          </a:p>
          <a:p>
            <a:pPr lvl="1"/>
            <a:r>
              <a:rPr lang="en-NZ" dirty="0" smtClean="0"/>
              <a:t>Medical treatment.</a:t>
            </a:r>
          </a:p>
          <a:p>
            <a:r>
              <a:rPr lang="en-NZ" dirty="0" smtClean="0"/>
              <a:t>Or, in the case of mental injuries, these must arise:</a:t>
            </a:r>
          </a:p>
          <a:p>
            <a:pPr lvl="1"/>
            <a:r>
              <a:rPr lang="en-NZ" dirty="0" smtClean="0"/>
              <a:t>Secondary to a covered physical injury;</a:t>
            </a:r>
          </a:p>
          <a:p>
            <a:pPr lvl="1"/>
            <a:r>
              <a:rPr lang="en-NZ" dirty="0" smtClean="0"/>
              <a:t>As a result of certain criminal acts;</a:t>
            </a:r>
          </a:p>
          <a:p>
            <a:pPr lvl="1"/>
            <a:r>
              <a:rPr lang="en-NZ" dirty="0" smtClean="0"/>
              <a:t>As a result of a workplace incident.</a:t>
            </a:r>
          </a:p>
          <a:p>
            <a:pPr lvl="1"/>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Entitlements</a:t>
            </a:r>
            <a:endParaRPr lang="en-US" dirty="0"/>
          </a:p>
        </p:txBody>
      </p:sp>
      <p:sp>
        <p:nvSpPr>
          <p:cNvPr id="3" name="Content Placeholder 2"/>
          <p:cNvSpPr>
            <a:spLocks noGrp="1"/>
          </p:cNvSpPr>
          <p:nvPr>
            <p:ph sz="quarter" idx="1"/>
          </p:nvPr>
        </p:nvSpPr>
        <p:spPr/>
        <p:txBody>
          <a:bodyPr>
            <a:normAutofit/>
          </a:bodyPr>
          <a:lstStyle/>
          <a:p>
            <a:r>
              <a:rPr lang="en-NZ" dirty="0" smtClean="0"/>
              <a:t>Entitlements include:</a:t>
            </a:r>
          </a:p>
          <a:p>
            <a:pPr lvl="1"/>
            <a:r>
              <a:rPr lang="en-NZ" dirty="0" smtClean="0"/>
              <a:t>Medical treatment; </a:t>
            </a:r>
          </a:p>
          <a:p>
            <a:pPr lvl="1"/>
            <a:r>
              <a:rPr lang="en-NZ" dirty="0" smtClean="0"/>
              <a:t>Social rehabilitation (e.g. home help, aids &amp; appliances, vehicle modifications etc);</a:t>
            </a:r>
          </a:p>
          <a:p>
            <a:pPr lvl="1"/>
            <a:r>
              <a:rPr lang="en-NZ" dirty="0" smtClean="0"/>
              <a:t>Vocational rehabilitation (e.g. retraining); </a:t>
            </a:r>
          </a:p>
          <a:p>
            <a:pPr lvl="1"/>
            <a:r>
              <a:rPr lang="en-NZ" dirty="0" smtClean="0"/>
              <a:t>Lump sum compensation for whole person impairment; and</a:t>
            </a:r>
          </a:p>
          <a:p>
            <a:pPr lvl="1"/>
            <a:r>
              <a:rPr lang="en-NZ" dirty="0" smtClean="0"/>
              <a:t>Earnings related compensation.</a:t>
            </a:r>
          </a:p>
          <a:p>
            <a:pPr lv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Entitlements</a:t>
            </a:r>
            <a:endParaRPr lang="en-US" dirty="0"/>
          </a:p>
        </p:txBody>
      </p:sp>
      <p:sp>
        <p:nvSpPr>
          <p:cNvPr id="3" name="Content Placeholder 2"/>
          <p:cNvSpPr>
            <a:spLocks noGrp="1"/>
          </p:cNvSpPr>
          <p:nvPr>
            <p:ph sz="quarter" idx="1"/>
          </p:nvPr>
        </p:nvSpPr>
        <p:spPr/>
        <p:txBody>
          <a:bodyPr/>
          <a:lstStyle/>
          <a:p>
            <a:r>
              <a:rPr lang="en-NZ" dirty="0" smtClean="0"/>
              <a:t>In instances of fatal injuries:</a:t>
            </a:r>
          </a:p>
          <a:p>
            <a:pPr lvl="1"/>
            <a:r>
              <a:rPr lang="en-NZ" dirty="0" smtClean="0"/>
              <a:t>Funeral grant;</a:t>
            </a:r>
          </a:p>
          <a:p>
            <a:pPr lvl="1"/>
            <a:r>
              <a:rPr lang="en-NZ" dirty="0" smtClean="0"/>
              <a:t>Survivor’s grant;</a:t>
            </a:r>
          </a:p>
          <a:p>
            <a:pPr lvl="1"/>
            <a:r>
              <a:rPr lang="en-NZ" dirty="0" smtClean="0"/>
              <a:t>Weekly compensation for the surviving spouse;</a:t>
            </a:r>
          </a:p>
          <a:p>
            <a:pPr lvl="1"/>
            <a:r>
              <a:rPr lang="en-NZ" dirty="0" smtClean="0"/>
              <a:t>Weekly compensation for children/dependants of the deceased; and</a:t>
            </a:r>
          </a:p>
          <a:p>
            <a:pPr lvl="1"/>
            <a:r>
              <a:rPr lang="en-NZ" dirty="0" smtClean="0"/>
              <a:t>Child care payments.</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Entitlements</a:t>
            </a:r>
            <a:endParaRPr lang="en-US" dirty="0"/>
          </a:p>
        </p:txBody>
      </p:sp>
      <p:sp>
        <p:nvSpPr>
          <p:cNvPr id="3" name="Content Placeholder 2"/>
          <p:cNvSpPr>
            <a:spLocks noGrp="1"/>
          </p:cNvSpPr>
          <p:nvPr>
            <p:ph sz="quarter" idx="1"/>
          </p:nvPr>
        </p:nvSpPr>
        <p:spPr/>
        <p:txBody>
          <a:bodyPr/>
          <a:lstStyle/>
          <a:p>
            <a:r>
              <a:rPr lang="en-NZ" dirty="0" smtClean="0"/>
              <a:t>Entitlements are provided as and when they are needed.</a:t>
            </a:r>
          </a:p>
          <a:p>
            <a:r>
              <a:rPr lang="en-NZ" dirty="0" smtClean="0"/>
              <a:t>Entitlements are quite tightly prescribed.</a:t>
            </a:r>
          </a:p>
          <a:p>
            <a:r>
              <a:rPr lang="en-NZ" dirty="0" smtClean="0"/>
              <a:t>No true equivalent to the General Damages available in England.</a:t>
            </a:r>
          </a:p>
          <a:p>
            <a:r>
              <a:rPr lang="en-NZ" dirty="0" smtClean="0"/>
              <a:t>If an injured person is entitled to weekly compensation, they will be assigned a case manager.</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Erosion of entitlements</a:t>
            </a:r>
            <a:endParaRPr lang="en-US" dirty="0"/>
          </a:p>
        </p:txBody>
      </p:sp>
      <p:sp>
        <p:nvSpPr>
          <p:cNvPr id="3" name="Content Placeholder 2"/>
          <p:cNvSpPr>
            <a:spLocks noGrp="1"/>
          </p:cNvSpPr>
          <p:nvPr>
            <p:ph sz="quarter" idx="1"/>
          </p:nvPr>
        </p:nvSpPr>
        <p:spPr/>
        <p:txBody>
          <a:bodyPr/>
          <a:lstStyle/>
          <a:p>
            <a:r>
              <a:rPr lang="en-NZ" dirty="0" smtClean="0"/>
              <a:t>Aggressive case management.</a:t>
            </a:r>
          </a:p>
          <a:p>
            <a:r>
              <a:rPr lang="en-NZ" dirty="0" smtClean="0"/>
              <a:t>Political agenda – the primacy of the bottom line.</a:t>
            </a:r>
          </a:p>
          <a:p>
            <a:r>
              <a:rPr lang="en-NZ" dirty="0" smtClean="0"/>
              <a:t>Legislative changes, e.g.:</a:t>
            </a:r>
          </a:p>
          <a:p>
            <a:pPr lvl="1"/>
            <a:r>
              <a:rPr lang="en-NZ" dirty="0" smtClean="0"/>
              <a:t>6% threshold for noise induced hearing loss cover</a:t>
            </a:r>
          </a:p>
          <a:p>
            <a:pPr lvl="1"/>
            <a:r>
              <a:rPr lang="en-NZ" dirty="0" smtClean="0"/>
              <a:t>Vocational Independence</a:t>
            </a:r>
          </a:p>
          <a:p>
            <a:endParaRPr lang="en-NZ" dirty="0" smtClean="0"/>
          </a:p>
          <a:p>
            <a:pPr lvl="1"/>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Summary</a:t>
            </a:r>
            <a:endParaRPr lang="en-US" dirty="0"/>
          </a:p>
        </p:txBody>
      </p:sp>
      <p:sp>
        <p:nvSpPr>
          <p:cNvPr id="3" name="Content Placeholder 2"/>
          <p:cNvSpPr>
            <a:spLocks noGrp="1"/>
          </p:cNvSpPr>
          <p:nvPr>
            <p:ph sz="quarter" idx="1"/>
          </p:nvPr>
        </p:nvSpPr>
        <p:spPr/>
        <p:txBody>
          <a:bodyPr>
            <a:normAutofit/>
          </a:bodyPr>
          <a:lstStyle/>
          <a:p>
            <a:r>
              <a:rPr lang="en-NZ" dirty="0" smtClean="0"/>
              <a:t>Contrasting experiences of injured people is driven by contrasting ethos.</a:t>
            </a:r>
          </a:p>
          <a:p>
            <a:r>
              <a:rPr lang="en-NZ" dirty="0" smtClean="0"/>
              <a:t>On the one hand, the English system strives to put the person back to where she would have been but for the accident, via a single lump sum payment.</a:t>
            </a:r>
          </a:p>
          <a:p>
            <a:r>
              <a:rPr lang="en-NZ" dirty="0" smtClean="0"/>
              <a:t>On the other hand, if a </a:t>
            </a:r>
            <a:r>
              <a:rPr lang="en-NZ" dirty="0" err="1" smtClean="0"/>
              <a:t>NZer</a:t>
            </a:r>
            <a:r>
              <a:rPr lang="en-NZ" dirty="0" smtClean="0"/>
              <a:t> is injured the focus is on rehabilitation to the maximum extent practicable.</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The systems in action</a:t>
            </a:r>
            <a:endParaRPr lang="en-US" dirty="0"/>
          </a:p>
        </p:txBody>
      </p:sp>
      <p:sp>
        <p:nvSpPr>
          <p:cNvPr id="3" name="Content Placeholder 2"/>
          <p:cNvSpPr>
            <a:spLocks noGrp="1"/>
          </p:cNvSpPr>
          <p:nvPr>
            <p:ph sz="quarter" idx="1"/>
          </p:nvPr>
        </p:nvSpPr>
        <p:spPr/>
        <p:txBody>
          <a:bodyPr/>
          <a:lstStyle/>
          <a:p>
            <a:r>
              <a:rPr lang="en-NZ" dirty="0" smtClean="0"/>
              <a:t>Consider Laura – a hypothetical claimant:</a:t>
            </a:r>
          </a:p>
          <a:p>
            <a:pPr lvl="1"/>
            <a:r>
              <a:rPr lang="en-NZ" dirty="0" smtClean="0"/>
              <a:t>30 years old.</a:t>
            </a:r>
          </a:p>
          <a:p>
            <a:pPr lvl="1"/>
            <a:r>
              <a:rPr lang="en-NZ" dirty="0" smtClean="0"/>
              <a:t>A swimming fanatic.</a:t>
            </a:r>
          </a:p>
          <a:p>
            <a:pPr lvl="1"/>
            <a:r>
              <a:rPr lang="en-NZ" dirty="0" smtClean="0"/>
              <a:t>Married, with 2 young children.</a:t>
            </a:r>
          </a:p>
          <a:p>
            <a:pPr lvl="1"/>
            <a:r>
              <a:rPr lang="en-NZ" dirty="0" smtClean="0"/>
              <a:t>Works full time as a </a:t>
            </a:r>
            <a:r>
              <a:rPr lang="en-NZ" dirty="0" err="1" smtClean="0"/>
              <a:t>postie</a:t>
            </a:r>
            <a:r>
              <a:rPr lang="en-NZ" dirty="0" smtClean="0"/>
              <a:t>, a job she loves.</a:t>
            </a:r>
          </a:p>
          <a:p>
            <a:r>
              <a:rPr lang="en-NZ" dirty="0" smtClean="0"/>
              <a:t>Whilst walking into town to meet her friends, Laura falls down an uncovered manhole.</a:t>
            </a:r>
          </a:p>
          <a:p>
            <a:endParaRPr lang="en-NZ" dirty="0" smtClean="0"/>
          </a:p>
          <a:p>
            <a:pPr lvl="1"/>
            <a:endParaRPr lang="en-NZ"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Who we are</a:t>
            </a:r>
            <a:endParaRPr lang="en-US" dirty="0"/>
          </a:p>
        </p:txBody>
      </p:sp>
      <p:sp>
        <p:nvSpPr>
          <p:cNvPr id="3" name="Content Placeholder 2"/>
          <p:cNvSpPr>
            <a:spLocks noGrp="1"/>
          </p:cNvSpPr>
          <p:nvPr>
            <p:ph sz="quarter" idx="1"/>
          </p:nvPr>
        </p:nvSpPr>
        <p:spPr/>
        <p:txBody>
          <a:bodyPr/>
          <a:lstStyle/>
          <a:p>
            <a:r>
              <a:rPr lang="en-NZ" dirty="0" smtClean="0"/>
              <a:t>Andrea Jewell was a barrister at 4 Kings Bench Walk, London, and is now a solicitor in New Zealand</a:t>
            </a:r>
          </a:p>
          <a:p>
            <a:r>
              <a:rPr lang="en-NZ" dirty="0" smtClean="0"/>
              <a:t>Ben Thompson is a solicitor in New Zealand who has recently returned from a 2-year stint with Thompsons Solicitors in England</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Laura </a:t>
            </a:r>
            <a:endParaRPr lang="en-US" dirty="0"/>
          </a:p>
        </p:txBody>
      </p:sp>
      <p:sp>
        <p:nvSpPr>
          <p:cNvPr id="3" name="Content Placeholder 2"/>
          <p:cNvSpPr>
            <a:spLocks noGrp="1"/>
          </p:cNvSpPr>
          <p:nvPr>
            <p:ph sz="quarter" idx="1"/>
          </p:nvPr>
        </p:nvSpPr>
        <p:spPr/>
        <p:txBody>
          <a:bodyPr>
            <a:normAutofit fontScale="92500" lnSpcReduction="20000"/>
          </a:bodyPr>
          <a:lstStyle/>
          <a:p>
            <a:r>
              <a:rPr lang="en-NZ" dirty="0" smtClean="0"/>
              <a:t>She suffers a moderately severe left knee injury, and is taken to ambulance by hospital.</a:t>
            </a:r>
          </a:p>
          <a:p>
            <a:r>
              <a:rPr lang="en-NZ" dirty="0" smtClean="0"/>
              <a:t>Surgery is undertaken, and leaves a scar. </a:t>
            </a:r>
          </a:p>
          <a:p>
            <a:r>
              <a:rPr lang="en-NZ" dirty="0" smtClean="0"/>
              <a:t>For 6 weeks she is housebound and is unable to play with her children or do her normal household/personal tasks.</a:t>
            </a:r>
          </a:p>
          <a:p>
            <a:r>
              <a:rPr lang="en-NZ" dirty="0" smtClean="0"/>
              <a:t>Her specialist advises that she cannot swim for 6 months.</a:t>
            </a:r>
          </a:p>
          <a:p>
            <a:r>
              <a:rPr lang="en-NZ" dirty="0" smtClean="0"/>
              <a:t>Her specialist also advises that she can no longer work full-time as a </a:t>
            </a:r>
            <a:r>
              <a:rPr lang="en-NZ" dirty="0" err="1" smtClean="0"/>
              <a:t>postie</a:t>
            </a:r>
            <a:r>
              <a:rPr lang="en-NZ" dirty="0" smtClean="0"/>
              <a:t>, and also that her risk of developing </a:t>
            </a:r>
            <a:r>
              <a:rPr lang="en-NZ" dirty="0" err="1" smtClean="0"/>
              <a:t>osteo</a:t>
            </a:r>
            <a:r>
              <a:rPr lang="en-NZ" dirty="0" smtClean="0"/>
              <a:t>-arthritis in the left knee has increased significantly.</a:t>
            </a:r>
          </a:p>
          <a:p>
            <a:endParaRPr lang="en-NZ" dirty="0" smtClean="0"/>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Laura, NZ: lodging a claim</a:t>
            </a:r>
            <a:endParaRPr lang="en-US" dirty="0"/>
          </a:p>
        </p:txBody>
      </p:sp>
      <p:sp>
        <p:nvSpPr>
          <p:cNvPr id="3" name="Content Placeholder 2"/>
          <p:cNvSpPr>
            <a:spLocks noGrp="1"/>
          </p:cNvSpPr>
          <p:nvPr>
            <p:ph sz="quarter" idx="1"/>
          </p:nvPr>
        </p:nvSpPr>
        <p:spPr/>
        <p:txBody>
          <a:bodyPr/>
          <a:lstStyle/>
          <a:p>
            <a:r>
              <a:rPr lang="en-NZ" dirty="0" smtClean="0"/>
              <a:t>If the accident happened in NZ, a claim would be lodged with ACC by the hospital staff – no separate appointment necessary.</a:t>
            </a:r>
          </a:p>
          <a:p>
            <a:r>
              <a:rPr lang="en-NZ" dirty="0" smtClean="0"/>
              <a:t>Generally, ACC make cover decisions within 21 days.  Given that Laura’s injury is clearly accident-related, cover will be granted without delay (within 48 hours).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Laura, NZ: in the short term</a:t>
            </a:r>
            <a:endParaRPr lang="en-US" dirty="0"/>
          </a:p>
        </p:txBody>
      </p:sp>
      <p:sp>
        <p:nvSpPr>
          <p:cNvPr id="3" name="Content Placeholder 2"/>
          <p:cNvSpPr>
            <a:spLocks noGrp="1"/>
          </p:cNvSpPr>
          <p:nvPr>
            <p:ph sz="quarter" idx="1"/>
          </p:nvPr>
        </p:nvSpPr>
        <p:spPr/>
        <p:txBody>
          <a:bodyPr>
            <a:normAutofit fontScale="92500" lnSpcReduction="20000"/>
          </a:bodyPr>
          <a:lstStyle/>
          <a:p>
            <a:r>
              <a:rPr lang="en-NZ" dirty="0" smtClean="0"/>
              <a:t>Once cover has been confirmed, Laura can apply for the entitlements she needs.  </a:t>
            </a:r>
          </a:p>
          <a:p>
            <a:r>
              <a:rPr lang="en-NZ" dirty="0" smtClean="0"/>
              <a:t>In the early stages, she would obtain:</a:t>
            </a:r>
          </a:p>
          <a:p>
            <a:pPr lvl="1"/>
            <a:r>
              <a:rPr lang="en-NZ" dirty="0" smtClean="0"/>
              <a:t>Input from appropriately qualified specialists regarding the best options for rehab.</a:t>
            </a:r>
          </a:p>
          <a:p>
            <a:pPr lvl="1"/>
            <a:r>
              <a:rPr lang="en-NZ" dirty="0" smtClean="0"/>
              <a:t>Cost of private surgery and recommended rehab.</a:t>
            </a:r>
          </a:p>
          <a:p>
            <a:pPr lvl="1"/>
            <a:r>
              <a:rPr lang="en-NZ" dirty="0" smtClean="0"/>
              <a:t>Home help.</a:t>
            </a:r>
          </a:p>
          <a:p>
            <a:pPr lvl="1"/>
            <a:r>
              <a:rPr lang="en-NZ" dirty="0" smtClean="0"/>
              <a:t>Earnings-related compensation, paid at 80% of her pre-injury earnings.</a:t>
            </a:r>
          </a:p>
          <a:p>
            <a:pPr lvl="1"/>
            <a:r>
              <a:rPr lang="en-NZ" dirty="0" smtClean="0"/>
              <a:t>Costs ancillary to rehab – e.g. medication, taxi fares, etc.</a:t>
            </a:r>
          </a:p>
          <a:p>
            <a:r>
              <a:rPr lang="en-NZ" dirty="0" smtClean="0"/>
              <a:t>A case manager would be assigned, to assist co-ordinate Laura’s rehabilitation.</a:t>
            </a:r>
          </a:p>
          <a:p>
            <a:pPr lvl="1"/>
            <a:endParaRPr lang="en-NZ" dirty="0" smtClean="0"/>
          </a:p>
          <a:p>
            <a:pPr lvl="1"/>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Laura, NZ: in the mid-term</a:t>
            </a:r>
            <a:endParaRPr lang="en-US" dirty="0"/>
          </a:p>
        </p:txBody>
      </p:sp>
      <p:sp>
        <p:nvSpPr>
          <p:cNvPr id="3" name="Content Placeholder 2"/>
          <p:cNvSpPr>
            <a:spLocks noGrp="1"/>
          </p:cNvSpPr>
          <p:nvPr>
            <p:ph sz="quarter" idx="1"/>
          </p:nvPr>
        </p:nvSpPr>
        <p:spPr/>
        <p:txBody>
          <a:bodyPr>
            <a:normAutofit/>
          </a:bodyPr>
          <a:lstStyle/>
          <a:p>
            <a:r>
              <a:rPr lang="en-NZ" dirty="0" smtClean="0"/>
              <a:t>Over the mid term, Laura might receive:</a:t>
            </a:r>
          </a:p>
          <a:p>
            <a:pPr lvl="1"/>
            <a:r>
              <a:rPr lang="en-NZ" dirty="0" smtClean="0"/>
              <a:t>Aids/appliances, e.g. grab rails.</a:t>
            </a:r>
          </a:p>
          <a:p>
            <a:pPr lvl="1"/>
            <a:r>
              <a:rPr lang="en-NZ" dirty="0" smtClean="0"/>
              <a:t>Vehicle modification/replacement, e.g. from manual to automatic.</a:t>
            </a:r>
          </a:p>
          <a:p>
            <a:pPr lvl="1"/>
            <a:r>
              <a:rPr lang="en-NZ" dirty="0" smtClean="0"/>
              <a:t>Lump sum for whole person impairment.</a:t>
            </a:r>
          </a:p>
          <a:p>
            <a:pPr lvl="1"/>
            <a:r>
              <a:rPr lang="en-NZ" dirty="0" smtClean="0"/>
              <a:t>Vocational re-training.</a:t>
            </a:r>
          </a:p>
          <a:p>
            <a:r>
              <a:rPr lang="en-NZ" dirty="0" smtClean="0"/>
              <a:t>Dependant on assessments – i.e. Laura’s specific requirements will first need to be identified and assessed.</a:t>
            </a:r>
          </a:p>
          <a:p>
            <a:pPr lvl="1"/>
            <a:endParaRPr lang="en-NZ" dirty="0" smtClean="0"/>
          </a:p>
          <a:p>
            <a:pPr lvl="1"/>
            <a:endParaRPr lang="en-NZ" dirty="0" smtClean="0"/>
          </a:p>
          <a:p>
            <a:pPr lvl="1"/>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Laura, NZ: longer term</a:t>
            </a:r>
            <a:endParaRPr lang="en-US" dirty="0"/>
          </a:p>
        </p:txBody>
      </p:sp>
      <p:sp>
        <p:nvSpPr>
          <p:cNvPr id="3" name="Content Placeholder 2"/>
          <p:cNvSpPr>
            <a:spLocks noGrp="1"/>
          </p:cNvSpPr>
          <p:nvPr>
            <p:ph sz="quarter" idx="1"/>
          </p:nvPr>
        </p:nvSpPr>
        <p:spPr/>
        <p:txBody>
          <a:bodyPr>
            <a:normAutofit lnSpcReduction="10000"/>
          </a:bodyPr>
          <a:lstStyle/>
          <a:p>
            <a:r>
              <a:rPr lang="en-NZ" dirty="0" smtClean="0"/>
              <a:t>In the short-to-mid term, Laura’s experience with ACC would be relatively stress-free.</a:t>
            </a:r>
          </a:p>
          <a:p>
            <a:r>
              <a:rPr lang="en-NZ" dirty="0" smtClean="0"/>
              <a:t>Cover would be granted immediately, her rehab will be co-ordinated by her case manager and therefore her needs will likely be met with a minimum of fuss.</a:t>
            </a:r>
          </a:p>
          <a:p>
            <a:r>
              <a:rPr lang="en-NZ" dirty="0" smtClean="0"/>
              <a:t>Laura may face problems if she is not able to return to full-time work after a certain amount of time, and continues to claim earnings-related compensation on a longer term basis.</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Laura, NZ: longer term</a:t>
            </a:r>
            <a:endParaRPr lang="en-US" dirty="0"/>
          </a:p>
        </p:txBody>
      </p:sp>
      <p:sp>
        <p:nvSpPr>
          <p:cNvPr id="3" name="Content Placeholder 2"/>
          <p:cNvSpPr>
            <a:spLocks noGrp="1"/>
          </p:cNvSpPr>
          <p:nvPr>
            <p:ph sz="quarter" idx="1"/>
          </p:nvPr>
        </p:nvSpPr>
        <p:spPr/>
        <p:txBody>
          <a:bodyPr>
            <a:normAutofit/>
          </a:bodyPr>
          <a:lstStyle/>
          <a:p>
            <a:r>
              <a:rPr lang="en-NZ" dirty="0" smtClean="0"/>
              <a:t>ACC will look to assess Laura’s ‘vocational independence’.</a:t>
            </a:r>
          </a:p>
          <a:p>
            <a:r>
              <a:rPr lang="en-NZ" dirty="0" smtClean="0"/>
              <a:t>The scheme allows ACC to contract occupational and medical assessors to provide an opinion as to whether a claimant who cannot return to his/her pre-injury job would, in theory, be able to work 30 hours per week in another job.</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49000" t="88000" r="4000" b="3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Laura, NZ: longer term</a:t>
            </a:r>
            <a:endParaRPr lang="en-US" dirty="0"/>
          </a:p>
        </p:txBody>
      </p:sp>
      <p:sp>
        <p:nvSpPr>
          <p:cNvPr id="3" name="Content Placeholder 2"/>
          <p:cNvSpPr>
            <a:spLocks noGrp="1"/>
          </p:cNvSpPr>
          <p:nvPr>
            <p:ph sz="quarter" idx="1"/>
          </p:nvPr>
        </p:nvSpPr>
        <p:spPr/>
        <p:txBody>
          <a:bodyPr>
            <a:normAutofit fontScale="92500" lnSpcReduction="20000"/>
          </a:bodyPr>
          <a:lstStyle/>
          <a:p>
            <a:r>
              <a:rPr lang="en-NZ" dirty="0" smtClean="0"/>
              <a:t>If the assessors believe that a claimant could theoretically work 30 hours per week in even 1 job, that claimant will be deemed to have achieved ‘vocational independence’.</a:t>
            </a:r>
          </a:p>
          <a:p>
            <a:r>
              <a:rPr lang="en-NZ" dirty="0" smtClean="0"/>
              <a:t>This has the effect of extinguishing the claimant’s entitlement to weekly compensation. </a:t>
            </a:r>
          </a:p>
          <a:p>
            <a:r>
              <a:rPr lang="en-NZ" dirty="0" smtClean="0"/>
              <a:t>Note:</a:t>
            </a:r>
          </a:p>
          <a:p>
            <a:pPr lvl="1"/>
            <a:r>
              <a:rPr lang="en-NZ" dirty="0" smtClean="0"/>
              <a:t>The alternative jobs need not be related to the pre-injury employment, e.g. a mechanical engineer deemed as having vocational independence as a general clerk.</a:t>
            </a:r>
          </a:p>
          <a:p>
            <a:pPr lvl="1"/>
            <a:r>
              <a:rPr lang="en-NZ" dirty="0" smtClean="0"/>
              <a:t>The alternative jobs need not actually be available to the claimant, in reality, e.g. a claimant living in </a:t>
            </a:r>
            <a:r>
              <a:rPr lang="en-NZ" dirty="0" err="1" smtClean="0"/>
              <a:t>Taumarunui</a:t>
            </a:r>
            <a:r>
              <a:rPr lang="en-NZ" dirty="0" smtClean="0"/>
              <a:t> was made vocationally independent as a customs officer.</a:t>
            </a:r>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Laura, NZ: longer term</a:t>
            </a:r>
            <a:endParaRPr lang="en-US" dirty="0"/>
          </a:p>
        </p:txBody>
      </p:sp>
      <p:sp>
        <p:nvSpPr>
          <p:cNvPr id="3" name="Content Placeholder 2"/>
          <p:cNvSpPr>
            <a:spLocks noGrp="1"/>
          </p:cNvSpPr>
          <p:nvPr>
            <p:ph sz="quarter" idx="1"/>
          </p:nvPr>
        </p:nvSpPr>
        <p:spPr/>
        <p:txBody>
          <a:bodyPr>
            <a:normAutofit lnSpcReduction="10000"/>
          </a:bodyPr>
          <a:lstStyle/>
          <a:p>
            <a:r>
              <a:rPr lang="en-NZ" dirty="0" smtClean="0"/>
              <a:t>In our experience, Laura could expect to be put through this stressful and often demeaning process if she was still in receipt of weekly compensation 2 to 3 years post-accident.</a:t>
            </a:r>
          </a:p>
          <a:p>
            <a:r>
              <a:rPr lang="en-NZ" dirty="0" smtClean="0"/>
              <a:t>Cover would endure; Laura will remain eligible for other entitlements, and VI can be re-assessed if her condition deteriorates.</a:t>
            </a:r>
          </a:p>
          <a:p>
            <a:r>
              <a:rPr lang="en-NZ" dirty="0" smtClean="0"/>
              <a:t>If she subsequently goes on to develop arthritis as a result of the accident, she can apply to have this covered also.</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Laura, England: making a claim</a:t>
            </a:r>
            <a:endParaRPr lang="en-US" dirty="0"/>
          </a:p>
        </p:txBody>
      </p:sp>
      <p:sp>
        <p:nvSpPr>
          <p:cNvPr id="3" name="Content Placeholder 2"/>
          <p:cNvSpPr>
            <a:spLocks noGrp="1"/>
          </p:cNvSpPr>
          <p:nvPr>
            <p:ph sz="quarter" idx="1"/>
          </p:nvPr>
        </p:nvSpPr>
        <p:spPr/>
        <p:txBody>
          <a:bodyPr>
            <a:normAutofit/>
          </a:bodyPr>
          <a:lstStyle/>
          <a:p>
            <a:r>
              <a:rPr lang="en-NZ" dirty="0" smtClean="0"/>
              <a:t>If Laura’s accident occurred in England, she would need to contact a lawyer on being released from hospital (or perhaps even before).</a:t>
            </a:r>
          </a:p>
          <a:p>
            <a:r>
              <a:rPr lang="en-NZ" dirty="0" smtClean="0"/>
              <a:t>Often done through a third party, e.g. an insurer or a union.</a:t>
            </a:r>
          </a:p>
          <a:p>
            <a:r>
              <a:rPr lang="en-NZ" dirty="0" smtClean="0"/>
              <a:t>Assuming they can track down the responsible party, the lawyers would draft a ‘letter of claim’, setting out the allegations of negligence.</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Laura, England: making a claim</a:t>
            </a:r>
            <a:endParaRPr lang="en-US" dirty="0"/>
          </a:p>
        </p:txBody>
      </p:sp>
      <p:sp>
        <p:nvSpPr>
          <p:cNvPr id="3" name="Content Placeholder 2"/>
          <p:cNvSpPr>
            <a:spLocks noGrp="1"/>
          </p:cNvSpPr>
          <p:nvPr>
            <p:ph sz="quarter" idx="1"/>
          </p:nvPr>
        </p:nvSpPr>
        <p:spPr/>
        <p:txBody>
          <a:bodyPr>
            <a:normAutofit fontScale="85000" lnSpcReduction="10000"/>
          </a:bodyPr>
          <a:lstStyle/>
          <a:p>
            <a:r>
              <a:rPr lang="en-NZ" dirty="0" smtClean="0"/>
              <a:t>The defendant will then have 3 months in which to investigate the claim, and put forward its position on ‘liability’, i.e. fault.</a:t>
            </a:r>
          </a:p>
          <a:p>
            <a:r>
              <a:rPr lang="en-NZ" dirty="0" smtClean="0"/>
              <a:t>Given the potential value of Laura’s claim, quite likely the defendant would either:</a:t>
            </a:r>
          </a:p>
          <a:p>
            <a:pPr lvl="1"/>
            <a:r>
              <a:rPr lang="en-NZ" dirty="0" smtClean="0"/>
              <a:t>Deny liability altogether (e.g. they had inspected the manhole at reasonable intervals, and it was always covered), or</a:t>
            </a:r>
          </a:p>
          <a:p>
            <a:pPr lvl="1"/>
            <a:r>
              <a:rPr lang="en-NZ" dirty="0" smtClean="0"/>
              <a:t>Allege contributory negligence (e.g. Laura ought to have been watching where she was going).</a:t>
            </a:r>
          </a:p>
          <a:p>
            <a:r>
              <a:rPr lang="en-NZ" dirty="0" smtClean="0"/>
              <a:t>If Laura doesn’t agree that she had been negligent, or if liability was denied outright, proceedings would have to be filed at Court.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smtClean="0"/>
              <a:t>The English Common Law: ‘where there’s blame, there’s a claim’</a:t>
            </a:r>
            <a:endParaRPr lang="en-US" dirty="0"/>
          </a:p>
        </p:txBody>
      </p:sp>
      <p:sp>
        <p:nvSpPr>
          <p:cNvPr id="3" name="Content Placeholder 2"/>
          <p:cNvSpPr>
            <a:spLocks noGrp="1"/>
          </p:cNvSpPr>
          <p:nvPr>
            <p:ph sz="quarter" idx="1"/>
          </p:nvPr>
        </p:nvSpPr>
        <p:spPr/>
        <p:txBody>
          <a:bodyPr/>
          <a:lstStyle/>
          <a:p>
            <a:r>
              <a:rPr lang="en-NZ" dirty="0" smtClean="0"/>
              <a:t>The reality of the English system is somewhat more complex than the catchphrase suggests.</a:t>
            </a:r>
          </a:p>
          <a:p>
            <a:r>
              <a:rPr lang="en-NZ" dirty="0" smtClean="0"/>
              <a:t>Underpinned by the </a:t>
            </a:r>
            <a:r>
              <a:rPr lang="en-NZ" dirty="0" err="1" smtClean="0"/>
              <a:t>tortious</a:t>
            </a:r>
            <a:r>
              <a:rPr lang="en-NZ" dirty="0" smtClean="0"/>
              <a:t> principles of negligence.</a:t>
            </a:r>
          </a:p>
          <a:p>
            <a:r>
              <a:rPr lang="en-NZ" dirty="0" smtClean="0"/>
              <a:t>4 elements: Duty, Breach, Causation and Damage.</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Laura, England: making a claim</a:t>
            </a:r>
            <a:endParaRPr lang="en-US" dirty="0"/>
          </a:p>
        </p:txBody>
      </p:sp>
      <p:sp>
        <p:nvSpPr>
          <p:cNvPr id="3" name="Content Placeholder 2"/>
          <p:cNvSpPr>
            <a:spLocks noGrp="1"/>
          </p:cNvSpPr>
          <p:nvPr>
            <p:ph sz="quarter" idx="1"/>
          </p:nvPr>
        </p:nvSpPr>
        <p:spPr/>
        <p:txBody>
          <a:bodyPr>
            <a:normAutofit fontScale="92500"/>
          </a:bodyPr>
          <a:lstStyle/>
          <a:p>
            <a:r>
              <a:rPr lang="en-NZ" dirty="0" smtClean="0"/>
              <a:t>Or, after its investigation, the defendant might admit liability.</a:t>
            </a:r>
          </a:p>
          <a:p>
            <a:r>
              <a:rPr lang="en-NZ" dirty="0" smtClean="0"/>
              <a:t>Then, the parties would attempt to reach agreement on the ‘value’ of the claim.</a:t>
            </a:r>
          </a:p>
          <a:p>
            <a:r>
              <a:rPr lang="en-NZ" dirty="0" smtClean="0"/>
              <a:t>The process of establishing an accurate claim value will take several months.  The value will be dependent upon specialist evidence, which is often contested.</a:t>
            </a:r>
          </a:p>
          <a:p>
            <a:r>
              <a:rPr lang="en-NZ" dirty="0" smtClean="0"/>
              <a:t>If no agreement can be reached as to value, then then proceedings will need to filed in Court – a ‘quantum only’ trial.  </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Laura, England: trial</a:t>
            </a:r>
            <a:endParaRPr lang="en-US" dirty="0"/>
          </a:p>
        </p:txBody>
      </p:sp>
      <p:sp>
        <p:nvSpPr>
          <p:cNvPr id="3" name="Content Placeholder 2"/>
          <p:cNvSpPr>
            <a:spLocks noGrp="1"/>
          </p:cNvSpPr>
          <p:nvPr>
            <p:ph sz="quarter" idx="1"/>
          </p:nvPr>
        </p:nvSpPr>
        <p:spPr/>
        <p:txBody>
          <a:bodyPr>
            <a:normAutofit/>
          </a:bodyPr>
          <a:lstStyle/>
          <a:p>
            <a:r>
              <a:rPr lang="en-NZ" sz="2600" dirty="0" smtClean="0"/>
              <a:t>If the case proceeds to a trial, Laura’s wait for compensation will probably be counted in years.</a:t>
            </a:r>
          </a:p>
          <a:p>
            <a:r>
              <a:rPr lang="en-NZ" sz="2600" dirty="0" smtClean="0"/>
              <a:t>Even relatively simple trials are fraught with delay.</a:t>
            </a:r>
          </a:p>
          <a:p>
            <a:r>
              <a:rPr lang="en-NZ" sz="2600" dirty="0" smtClean="0"/>
              <a:t>In the meantime, Laura will be limited to entitlements under the public health and welfare systems.</a:t>
            </a:r>
          </a:p>
          <a:p>
            <a:r>
              <a:rPr lang="en-NZ" sz="2600" dirty="0" smtClean="0"/>
              <a:t>She will also undergo the additional stress of having to prove to a Judge exactly what happened and how it has affected her, whilst coping with defendant lawyers doing their best to undermine her credibility, her version of events, and the severity of her injuries.</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Laura, England: compensation</a:t>
            </a:r>
            <a:endParaRPr lang="en-US" dirty="0"/>
          </a:p>
        </p:txBody>
      </p:sp>
      <p:sp>
        <p:nvSpPr>
          <p:cNvPr id="3" name="Content Placeholder 2"/>
          <p:cNvSpPr>
            <a:spLocks noGrp="1"/>
          </p:cNvSpPr>
          <p:nvPr>
            <p:ph sz="quarter" idx="1"/>
          </p:nvPr>
        </p:nvSpPr>
        <p:spPr/>
        <p:txBody>
          <a:bodyPr>
            <a:normAutofit fontScale="70000" lnSpcReduction="20000"/>
          </a:bodyPr>
          <a:lstStyle/>
          <a:p>
            <a:r>
              <a:rPr lang="en-NZ" sz="3400" dirty="0" smtClean="0"/>
              <a:t>If Laura succeeds, her compensation award would cover:</a:t>
            </a:r>
          </a:p>
          <a:p>
            <a:pPr lvl="1"/>
            <a:r>
              <a:rPr lang="en-NZ" sz="3100" dirty="0" smtClean="0"/>
              <a:t>100% of past loss of earnings.</a:t>
            </a:r>
          </a:p>
          <a:p>
            <a:pPr lvl="1"/>
            <a:r>
              <a:rPr lang="en-NZ" sz="3100" dirty="0" smtClean="0"/>
              <a:t>100% of future loss of earnings (as calculated under the Ogden Tables).</a:t>
            </a:r>
          </a:p>
          <a:p>
            <a:pPr lvl="1"/>
            <a:r>
              <a:rPr lang="en-NZ" sz="3100" dirty="0" smtClean="0"/>
              <a:t>The cost of any treatment which had been, or will likely be, required.  If she can prove that plastic surgery would assist with the appearance of her scar, she would receive the cost of such a procedure.</a:t>
            </a:r>
          </a:p>
          <a:p>
            <a:pPr lvl="1"/>
            <a:r>
              <a:rPr lang="en-NZ" sz="3100" dirty="0" smtClean="0"/>
              <a:t>A payment based on the increased risk of suffering arthritis.</a:t>
            </a:r>
          </a:p>
          <a:p>
            <a:pPr lvl="1"/>
            <a:r>
              <a:rPr lang="en-NZ" sz="3100" dirty="0" smtClean="0"/>
              <a:t>A loss of congenial employment and (potentially) disadvantage on the open labour market</a:t>
            </a:r>
          </a:p>
          <a:p>
            <a:pPr lvl="1"/>
            <a:r>
              <a:rPr lang="en-NZ" sz="3100" dirty="0" smtClean="0"/>
              <a:t>All other past and future financial losses caused by accident (so long as these can be proved, on the balance of probabilities).</a:t>
            </a:r>
            <a:endParaRPr lang="en-US" sz="31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Laura, England: compensation</a:t>
            </a:r>
            <a:endParaRPr lang="en-US" dirty="0"/>
          </a:p>
        </p:txBody>
      </p:sp>
      <p:sp>
        <p:nvSpPr>
          <p:cNvPr id="3" name="Content Placeholder 2"/>
          <p:cNvSpPr>
            <a:spLocks noGrp="1"/>
          </p:cNvSpPr>
          <p:nvPr>
            <p:ph sz="quarter" idx="1"/>
          </p:nvPr>
        </p:nvSpPr>
        <p:spPr/>
        <p:txBody>
          <a:bodyPr/>
          <a:lstStyle/>
          <a:p>
            <a:r>
              <a:rPr lang="en-NZ" dirty="0" smtClean="0"/>
              <a:t>In terms of general damages, the award would be increased by such factors as:</a:t>
            </a:r>
          </a:p>
          <a:p>
            <a:pPr lvl="1"/>
            <a:r>
              <a:rPr lang="en-NZ" dirty="0" smtClean="0"/>
              <a:t>Her inability to swim.</a:t>
            </a:r>
          </a:p>
          <a:p>
            <a:pPr lvl="1"/>
            <a:r>
              <a:rPr lang="en-NZ" dirty="0" smtClean="0"/>
              <a:t>Her inability to play with her children.</a:t>
            </a:r>
          </a:p>
          <a:p>
            <a:pPr lvl="1"/>
            <a:r>
              <a:rPr lang="en-NZ" dirty="0" smtClean="0"/>
              <a:t>The scarring (this is especially so, given that Laura is a young woman and is therefore more likely to be embarrassed by her scar).</a:t>
            </a:r>
          </a:p>
          <a:p>
            <a:pPr lvl="1"/>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Laura, England: compensation</a:t>
            </a:r>
            <a:endParaRPr lang="en-US" dirty="0"/>
          </a:p>
        </p:txBody>
      </p:sp>
      <p:sp>
        <p:nvSpPr>
          <p:cNvPr id="3" name="Content Placeholder 2"/>
          <p:cNvSpPr>
            <a:spLocks noGrp="1"/>
          </p:cNvSpPr>
          <p:nvPr>
            <p:ph sz="quarter" idx="1"/>
          </p:nvPr>
        </p:nvSpPr>
        <p:spPr/>
        <p:txBody>
          <a:bodyPr>
            <a:normAutofit fontScale="92500" lnSpcReduction="20000"/>
          </a:bodyPr>
          <a:lstStyle/>
          <a:p>
            <a:r>
              <a:rPr lang="en-NZ" dirty="0" smtClean="0"/>
              <a:t>Foreseeable that the value of Laura</a:t>
            </a:r>
            <a:r>
              <a:rPr lang="en-US" dirty="0" smtClean="0"/>
              <a:t>’s claim would run to several hundred thousand pounds. This would be paid as a single lump sum, and would almost certainly constitute ‘full and final’ settlement.  </a:t>
            </a:r>
          </a:p>
          <a:p>
            <a:r>
              <a:rPr lang="en-NZ" dirty="0" smtClean="0"/>
              <a:t>Laura would need to manage her payment very carefully – claimant lawyers often refer successful clients on to qualified financial advisors.</a:t>
            </a:r>
          </a:p>
          <a:p>
            <a:r>
              <a:rPr lang="en-NZ" dirty="0" smtClean="0"/>
              <a:t>Laura’s payment would be decreased in accordance with any finding of contributory negligence.</a:t>
            </a:r>
          </a:p>
          <a:p>
            <a:r>
              <a:rPr lang="en-NZ" dirty="0" smtClean="0"/>
              <a:t>If her claim is unsuccessful, Laura will receive nothing more than what is available under the public health/welfare systems.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Conclusion</a:t>
            </a:r>
            <a:endParaRPr lang="en-US" dirty="0"/>
          </a:p>
        </p:txBody>
      </p:sp>
      <p:sp>
        <p:nvSpPr>
          <p:cNvPr id="3" name="Content Placeholder 2"/>
          <p:cNvSpPr>
            <a:spLocks noGrp="1"/>
          </p:cNvSpPr>
          <p:nvPr>
            <p:ph sz="quarter" idx="1"/>
          </p:nvPr>
        </p:nvSpPr>
        <p:spPr/>
        <p:txBody>
          <a:bodyPr>
            <a:normAutofit lnSpcReduction="10000"/>
          </a:bodyPr>
          <a:lstStyle/>
          <a:p>
            <a:r>
              <a:rPr lang="en-NZ" dirty="0" smtClean="0"/>
              <a:t>In our experience, the compensation potentially available to English claimants is certainly greater than what is available in NZ.</a:t>
            </a:r>
          </a:p>
          <a:p>
            <a:r>
              <a:rPr lang="en-NZ" dirty="0" smtClean="0"/>
              <a:t>But, the riches of litigation must be balanced against the requirement to prove fault, and the ordeal which this often entails.</a:t>
            </a:r>
          </a:p>
          <a:p>
            <a:r>
              <a:rPr lang="en-NZ" dirty="0" smtClean="0"/>
              <a:t>An injured person in England might battle for years, and ultimately receive nothing.</a:t>
            </a:r>
          </a:p>
          <a:p>
            <a:r>
              <a:rPr lang="en-NZ" dirty="0" smtClean="0"/>
              <a:t>On balance, we believe that the NZ no-fault scheme serves the injured person better.</a:t>
            </a:r>
          </a:p>
          <a:p>
            <a:endParaRPr lang="en-NZ" dirty="0" smtClean="0"/>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Conclusion</a:t>
            </a:r>
            <a:endParaRPr lang="en-US" dirty="0"/>
          </a:p>
        </p:txBody>
      </p:sp>
      <p:sp>
        <p:nvSpPr>
          <p:cNvPr id="3" name="Content Placeholder 2"/>
          <p:cNvSpPr>
            <a:spLocks noGrp="1"/>
          </p:cNvSpPr>
          <p:nvPr>
            <p:ph sz="quarter" idx="1"/>
          </p:nvPr>
        </p:nvSpPr>
        <p:spPr/>
        <p:txBody>
          <a:bodyPr>
            <a:normAutofit/>
          </a:bodyPr>
          <a:lstStyle/>
          <a:p>
            <a:r>
              <a:rPr lang="en-NZ" dirty="0" smtClean="0"/>
              <a:t>However, this might not continue to be the case.</a:t>
            </a:r>
          </a:p>
          <a:p>
            <a:r>
              <a:rPr lang="en-NZ" dirty="0" smtClean="0"/>
              <a:t>Changes to the scheme itself – and to the way in which it is administered – mean that </a:t>
            </a:r>
            <a:r>
              <a:rPr lang="en-NZ" dirty="0" err="1" smtClean="0"/>
              <a:t>NZrs</a:t>
            </a:r>
            <a:r>
              <a:rPr lang="en-NZ" dirty="0" smtClean="0"/>
              <a:t> are getting less in return for the surrender of the right to sue.</a:t>
            </a:r>
          </a:p>
          <a:p>
            <a:r>
              <a:rPr lang="en-NZ" dirty="0" smtClean="0"/>
              <a:t>If changes to the scheme continue to detract from the terms of the social contract, there may be call for a return to the riches of litigation.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Principles of Negligence</a:t>
            </a:r>
            <a:r>
              <a:rPr lang="en-US" dirty="0" smtClean="0"/>
              <a:t>: Duty</a:t>
            </a:r>
            <a:endParaRPr lang="en-US" dirty="0"/>
          </a:p>
        </p:txBody>
      </p:sp>
      <p:sp>
        <p:nvSpPr>
          <p:cNvPr id="3" name="Content Placeholder 2"/>
          <p:cNvSpPr>
            <a:spLocks noGrp="1"/>
          </p:cNvSpPr>
          <p:nvPr>
            <p:ph sz="quarter" idx="1"/>
          </p:nvPr>
        </p:nvSpPr>
        <p:spPr/>
        <p:txBody>
          <a:bodyPr/>
          <a:lstStyle/>
          <a:p>
            <a:r>
              <a:rPr lang="en-NZ" dirty="0" smtClean="0"/>
              <a:t>A duty of care must be owed by the defendant to the injured person.</a:t>
            </a:r>
          </a:p>
          <a:p>
            <a:r>
              <a:rPr lang="en-NZ" dirty="0" smtClean="0"/>
              <a:t>In most cases, the existence of a duty will be clear, e.g. motorists owe a duty of care to pedestrians, employers owe a duty of care to employees, etc.</a:t>
            </a:r>
          </a:p>
          <a:p>
            <a:r>
              <a:rPr lang="en-NZ" dirty="0" smtClean="0"/>
              <a:t>The presence of a duty is not often disputed.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Principles of Negligence: Breach</a:t>
            </a:r>
            <a:endParaRPr lang="en-US" dirty="0"/>
          </a:p>
        </p:txBody>
      </p:sp>
      <p:sp>
        <p:nvSpPr>
          <p:cNvPr id="3" name="Content Placeholder 2"/>
          <p:cNvSpPr>
            <a:spLocks noGrp="1"/>
          </p:cNvSpPr>
          <p:nvPr>
            <p:ph sz="quarter" idx="1"/>
          </p:nvPr>
        </p:nvSpPr>
        <p:spPr/>
        <p:txBody>
          <a:bodyPr/>
          <a:lstStyle/>
          <a:p>
            <a:r>
              <a:rPr lang="en-NZ" dirty="0" smtClean="0"/>
              <a:t>The real hurdle in English personal injury litigation.</a:t>
            </a:r>
          </a:p>
          <a:p>
            <a:r>
              <a:rPr lang="en-NZ" dirty="0" smtClean="0"/>
              <a:t>An injured person has to first be able to identify the party at fault – not always possible.</a:t>
            </a:r>
          </a:p>
          <a:p>
            <a:r>
              <a:rPr lang="en-NZ" dirty="0" smtClean="0"/>
              <a:t>The injured person then has to establish that the other party breached the duty of care that was owed.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Principles of Negligence: Breach</a:t>
            </a:r>
            <a:endParaRPr lang="en-US" dirty="0"/>
          </a:p>
        </p:txBody>
      </p:sp>
      <p:sp>
        <p:nvSpPr>
          <p:cNvPr id="3" name="Content Placeholder 2"/>
          <p:cNvSpPr>
            <a:spLocks noGrp="1"/>
          </p:cNvSpPr>
          <p:nvPr>
            <p:ph sz="quarter" idx="1"/>
          </p:nvPr>
        </p:nvSpPr>
        <p:spPr/>
        <p:txBody>
          <a:bodyPr>
            <a:normAutofit/>
          </a:bodyPr>
          <a:lstStyle/>
          <a:p>
            <a:r>
              <a:rPr lang="en-NZ" dirty="0" smtClean="0"/>
              <a:t>Defendants will either:</a:t>
            </a:r>
          </a:p>
          <a:p>
            <a:pPr lvl="1"/>
            <a:r>
              <a:rPr lang="en-NZ" dirty="0" smtClean="0"/>
              <a:t>Deny fault entirely,</a:t>
            </a:r>
          </a:p>
          <a:p>
            <a:pPr lvl="1"/>
            <a:r>
              <a:rPr lang="en-NZ" dirty="0" smtClean="0"/>
              <a:t>Admit fault entirely,</a:t>
            </a:r>
          </a:p>
          <a:p>
            <a:pPr lvl="1"/>
            <a:r>
              <a:rPr lang="en-NZ" dirty="0" smtClean="0"/>
              <a:t>Admit to some degree of fault but claim ‘contributory negligence’ on the part of the injured person.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smtClean="0"/>
              <a:t>Principles of Negligence: Breach</a:t>
            </a:r>
            <a:endParaRPr lang="en-US" dirty="0"/>
          </a:p>
        </p:txBody>
      </p:sp>
      <p:sp>
        <p:nvSpPr>
          <p:cNvPr id="3" name="Content Placeholder 2"/>
          <p:cNvSpPr>
            <a:spLocks noGrp="1"/>
          </p:cNvSpPr>
          <p:nvPr>
            <p:ph sz="quarter" idx="1"/>
          </p:nvPr>
        </p:nvSpPr>
        <p:spPr/>
        <p:txBody>
          <a:bodyPr>
            <a:normAutofit/>
          </a:bodyPr>
          <a:lstStyle/>
          <a:p>
            <a:r>
              <a:rPr lang="en-NZ" dirty="0" smtClean="0"/>
              <a:t>‘Contributory negligence’ is the term used to describe a situation where – although there is a breach of duty – the injured person’s own negligence contributed to his or her accident. </a:t>
            </a:r>
          </a:p>
          <a:p>
            <a:r>
              <a:rPr lang="en-NZ" dirty="0" smtClean="0"/>
              <a:t>If contributory negligence is accepted or proven, the total ‘blame’ for the accident will be apportioned on a percentage basis.  The injured person’s compensation will be reduced accordingly.</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smtClean="0"/>
              <a:t>Principles of Negligence: Causation</a:t>
            </a:r>
            <a:endParaRPr lang="en-US" dirty="0"/>
          </a:p>
        </p:txBody>
      </p:sp>
      <p:sp>
        <p:nvSpPr>
          <p:cNvPr id="3" name="Content Placeholder 2"/>
          <p:cNvSpPr>
            <a:spLocks noGrp="1"/>
          </p:cNvSpPr>
          <p:nvPr>
            <p:ph sz="quarter" idx="1"/>
          </p:nvPr>
        </p:nvSpPr>
        <p:spPr/>
        <p:txBody>
          <a:bodyPr/>
          <a:lstStyle/>
          <a:p>
            <a:r>
              <a:rPr lang="en-NZ" dirty="0" smtClean="0"/>
              <a:t>The injured person must show that the damage for which they are claiming compensation was </a:t>
            </a:r>
            <a:r>
              <a:rPr lang="en-NZ" i="1" dirty="0" smtClean="0"/>
              <a:t>caused by </a:t>
            </a:r>
            <a:r>
              <a:rPr lang="en-NZ" dirty="0" smtClean="0"/>
              <a:t>the defendant’s breach of duty.</a:t>
            </a:r>
          </a:p>
          <a:p>
            <a:r>
              <a:rPr lang="en-NZ" dirty="0" smtClean="0"/>
              <a:t>Arguments regarding causation can be closely related to contributory negligence.</a:t>
            </a:r>
          </a:p>
          <a:p>
            <a:r>
              <a:rPr lang="en-NZ" dirty="0" smtClean="0"/>
              <a:t>Issues of medical causation can also be brought up.</a:t>
            </a:r>
          </a:p>
          <a:p>
            <a:pPr>
              <a:buNone/>
            </a:pPr>
            <a:endParaRPr lang="en-NZ"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969</TotalTime>
  <Words>3302</Words>
  <Application>Microsoft Office PowerPoint</Application>
  <PresentationFormat>On-screen Show (4:3)</PresentationFormat>
  <Paragraphs>240</Paragraphs>
  <Slides>46</Slides>
  <Notes>6</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Median</vt:lpstr>
      <vt:lpstr>New Zealand’s no-fault compensation system – are we better off than the Brits?    Rich and risky V simple and safe</vt:lpstr>
      <vt:lpstr>How do injured people fare under the vastly different personal injury laws of New Zealand and England? </vt:lpstr>
      <vt:lpstr>Who we are</vt:lpstr>
      <vt:lpstr>The English Common Law: ‘where there’s blame, there’s a claim’</vt:lpstr>
      <vt:lpstr>Principles of Negligence: Duty</vt:lpstr>
      <vt:lpstr>Principles of Negligence: Breach</vt:lpstr>
      <vt:lpstr>Principles of Negligence: Breach</vt:lpstr>
      <vt:lpstr>Principles of Negligence: Breach</vt:lpstr>
      <vt:lpstr>Principles of Negligence: Causation</vt:lpstr>
      <vt:lpstr>Principles of Negligence: Damage</vt:lpstr>
      <vt:lpstr>‘Special’ and ‘General’ Damages</vt:lpstr>
      <vt:lpstr>Special Damages</vt:lpstr>
      <vt:lpstr>Special Damages: loss of future earnings</vt:lpstr>
      <vt:lpstr>General Damages</vt:lpstr>
      <vt:lpstr>General Damages</vt:lpstr>
      <vt:lpstr>General Damages</vt:lpstr>
      <vt:lpstr>Cost of litigation</vt:lpstr>
      <vt:lpstr>Cost of litigation</vt:lpstr>
      <vt:lpstr>Duration of litigation</vt:lpstr>
      <vt:lpstr>Duration of litigation</vt:lpstr>
      <vt:lpstr>English system - summary</vt:lpstr>
      <vt:lpstr>New Zealand’s no-fault system</vt:lpstr>
      <vt:lpstr>Cover - no need to prove fault</vt:lpstr>
      <vt:lpstr>Entitlements</vt:lpstr>
      <vt:lpstr>Entitlements</vt:lpstr>
      <vt:lpstr>Entitlements</vt:lpstr>
      <vt:lpstr>Erosion of entitlements</vt:lpstr>
      <vt:lpstr>Summary</vt:lpstr>
      <vt:lpstr>The systems in action</vt:lpstr>
      <vt:lpstr>Laura </vt:lpstr>
      <vt:lpstr>Laura, NZ: lodging a claim</vt:lpstr>
      <vt:lpstr>Laura, NZ: in the short term</vt:lpstr>
      <vt:lpstr>Laura, NZ: in the mid-term</vt:lpstr>
      <vt:lpstr>Laura, NZ: longer term</vt:lpstr>
      <vt:lpstr>Laura, NZ: longer term</vt:lpstr>
      <vt:lpstr>Laura, NZ: longer term</vt:lpstr>
      <vt:lpstr>Laura, NZ: longer term</vt:lpstr>
      <vt:lpstr>Laura, England: making a claim</vt:lpstr>
      <vt:lpstr>Laura, England: making a claim</vt:lpstr>
      <vt:lpstr>Laura, England: making a claim</vt:lpstr>
      <vt:lpstr>Laura, England: trial</vt:lpstr>
      <vt:lpstr>Laura, England: compensation</vt:lpstr>
      <vt:lpstr>Laura, England: compensation</vt:lpstr>
      <vt:lpstr>Laura, England: compensation</vt:lpstr>
      <vt:lpstr>Conclusion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dc:creator>
  <cp:lastModifiedBy>Andrea Vasili</cp:lastModifiedBy>
  <cp:revision>241</cp:revision>
  <dcterms:created xsi:type="dcterms:W3CDTF">2012-07-11T23:50:09Z</dcterms:created>
  <dcterms:modified xsi:type="dcterms:W3CDTF">2012-07-31T04:04:12Z</dcterms:modified>
</cp:coreProperties>
</file>